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99" r:id="rId2"/>
    <p:sldId id="492" r:id="rId3"/>
    <p:sldId id="478" r:id="rId4"/>
    <p:sldId id="516" r:id="rId5"/>
    <p:sldId id="552" r:id="rId6"/>
    <p:sldId id="556" r:id="rId7"/>
    <p:sldId id="557" r:id="rId8"/>
    <p:sldId id="553" r:id="rId9"/>
    <p:sldId id="559" r:id="rId10"/>
    <p:sldId id="558" r:id="rId11"/>
    <p:sldId id="528" r:id="rId12"/>
    <p:sldId id="544" r:id="rId13"/>
    <p:sldId id="517" r:id="rId14"/>
    <p:sldId id="527" r:id="rId15"/>
    <p:sldId id="555" r:id="rId16"/>
    <p:sldId id="551" r:id="rId17"/>
  </p:sldIdLst>
  <p:sldSz cx="9906000" cy="6858000" type="A4"/>
  <p:notesSz cx="6669088" cy="9928225"/>
  <p:defaultTextStyle>
    <a:defPPr>
      <a:defRPr lang="es-ES"/>
    </a:defPPr>
    <a:lvl1pPr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808000"/>
    <a:srgbClr val="003399"/>
    <a:srgbClr val="FFFF00"/>
    <a:srgbClr val="CCECFF"/>
    <a:srgbClr val="FF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41" autoAdjust="0"/>
    <p:restoredTop sz="94660" autoAdjust="0"/>
  </p:normalViewPr>
  <p:slideViewPr>
    <p:cSldViewPr>
      <p:cViewPr>
        <p:scale>
          <a:sx n="90" d="100"/>
          <a:sy n="90" d="100"/>
        </p:scale>
        <p:origin x="-558" y="-72"/>
      </p:cViewPr>
      <p:guideLst>
        <p:guide orient="horz" pos="3552"/>
        <p:guide pos="312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78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8" tIns="45924" rIns="91848" bIns="45924" numCol="1" anchor="t" anchorCtr="0" compatLnSpc="1">
            <a:prstTxWarp prst="textNoShape">
              <a:avLst/>
            </a:prstTxWarp>
          </a:bodyPr>
          <a:lstStyle>
            <a:lvl1pPr algn="l" defTabSz="918099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8" tIns="45924" rIns="91848" bIns="45924" numCol="1" anchor="t" anchorCtr="0" compatLnSpc="1">
            <a:prstTxWarp prst="textNoShape">
              <a:avLst/>
            </a:prstTxWarp>
          </a:bodyPr>
          <a:lstStyle>
            <a:lvl1pPr algn="r" defTabSz="918099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8" tIns="45924" rIns="91848" bIns="45924" numCol="1" anchor="b" anchorCtr="0" compatLnSpc="1">
            <a:prstTxWarp prst="textNoShape">
              <a:avLst/>
            </a:prstTxWarp>
          </a:bodyPr>
          <a:lstStyle>
            <a:lvl1pPr algn="l" defTabSz="918099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8" tIns="45924" rIns="91848" bIns="45924" numCol="1" anchor="b" anchorCtr="0" compatLnSpc="1">
            <a:prstTxWarp prst="textNoShape">
              <a:avLst/>
            </a:prstTxWarp>
          </a:bodyPr>
          <a:lstStyle>
            <a:lvl1pPr algn="r" defTabSz="918099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fld id="{2D1F1F70-DD5C-4D3C-A6EE-D93706B0F2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886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8" tIns="45924" rIns="91848" bIns="45924" numCol="1" anchor="t" anchorCtr="0" compatLnSpc="1">
            <a:prstTxWarp prst="textNoShape">
              <a:avLst/>
            </a:prstTxWarp>
          </a:bodyPr>
          <a:lstStyle>
            <a:lvl1pPr algn="l" defTabSz="918099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8" tIns="45924" rIns="91848" bIns="45924" numCol="1" anchor="t" anchorCtr="0" compatLnSpc="1">
            <a:prstTxWarp prst="textNoShape">
              <a:avLst/>
            </a:prstTxWarp>
          </a:bodyPr>
          <a:lstStyle>
            <a:lvl1pPr algn="r" defTabSz="918099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7700" y="744538"/>
            <a:ext cx="537686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8" tIns="45924" rIns="91848" bIns="459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8" tIns="45924" rIns="91848" bIns="45924" numCol="1" anchor="b" anchorCtr="0" compatLnSpc="1">
            <a:prstTxWarp prst="textNoShape">
              <a:avLst/>
            </a:prstTxWarp>
          </a:bodyPr>
          <a:lstStyle>
            <a:lvl1pPr algn="l" defTabSz="918099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9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8" tIns="45924" rIns="91848" bIns="45924" numCol="1" anchor="b" anchorCtr="0" compatLnSpc="1">
            <a:prstTxWarp prst="textNoShape">
              <a:avLst/>
            </a:prstTxWarp>
          </a:bodyPr>
          <a:lstStyle>
            <a:lvl1pPr algn="r" defTabSz="918099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fld id="{EA544220-B8AE-4C75-97F2-789B6A75F0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331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BF480ADB-E2B1-4278-B738-BE9C8397608C}" type="slidenum">
              <a:rPr lang="es-ES" smtClean="0"/>
              <a:pPr defTabSz="917575"/>
              <a:t>1</a:t>
            </a:fld>
            <a:endParaRPr lang="es-E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PY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18BAB1F5-3E61-45E6-8F6B-3955E069D173}" type="slidenum">
              <a:rPr lang="es-ES" smtClean="0"/>
              <a:pPr defTabSz="917575"/>
              <a:t>10</a:t>
            </a:fld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E079E9EB-5148-43F2-A27D-FC0768015343}" type="slidenum">
              <a:rPr lang="es-ES" smtClean="0"/>
              <a:pPr defTabSz="917575"/>
              <a:t>11</a:t>
            </a:fld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523CA712-B043-46C0-8396-B88A8DE253B7}" type="slidenum">
              <a:rPr lang="es-ES" smtClean="0"/>
              <a:pPr defTabSz="917575"/>
              <a:t>12</a:t>
            </a:fld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D2CCE97A-1326-4400-ABAC-6A1A4FACFD06}" type="slidenum">
              <a:rPr lang="es-ES" smtClean="0"/>
              <a:pPr defTabSz="917575"/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42CA6E77-6849-45F7-95C1-562834E9B16F}" type="slidenum">
              <a:rPr lang="es-ES" smtClean="0"/>
              <a:pPr defTabSz="917575"/>
              <a:t>14</a:t>
            </a:fld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0C72AEC5-5483-4C52-98EB-9BAA02EEBA27}" type="slidenum">
              <a:rPr lang="es-ES" smtClean="0"/>
              <a:pPr defTabSz="917575"/>
              <a:t>15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6BDB7C8E-C5C5-4008-AF20-32ADEE340414}" type="slidenum">
              <a:rPr lang="es-ES" smtClean="0"/>
              <a:pPr defTabSz="917575"/>
              <a:t>2</a:t>
            </a:fld>
            <a:endParaRPr lang="es-E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PY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E35B8001-2E58-4204-B9C1-8996259206D4}" type="slidenum">
              <a:rPr lang="es-ES" smtClean="0"/>
              <a:pPr defTabSz="917575"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86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4B4084DC-24BC-417E-A0AA-63B2A2282C58}" type="slidenum">
              <a:rPr lang="es-ES" smtClean="0"/>
              <a:pPr defTabSz="917575"/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13E4BFC6-B1BE-43B3-88D3-0FD35B61E085}" type="slidenum">
              <a:rPr lang="es-ES" smtClean="0"/>
              <a:pPr defTabSz="917575"/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13E4BFC6-B1BE-43B3-88D3-0FD35B61E085}" type="slidenum">
              <a:rPr lang="es-ES" smtClean="0"/>
              <a:pPr defTabSz="917575"/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13E4BFC6-B1BE-43B3-88D3-0FD35B61E085}" type="slidenum">
              <a:rPr lang="es-ES" smtClean="0"/>
              <a:pPr defTabSz="917575"/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18BAB1F5-3E61-45E6-8F6B-3955E069D173}" type="slidenum">
              <a:rPr lang="es-ES" smtClean="0"/>
              <a:pPr defTabSz="917575"/>
              <a:t>8</a:t>
            </a:fld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575"/>
            <a:fld id="{13E4BFC6-B1BE-43B3-88D3-0FD35B61E085}" type="slidenum">
              <a:rPr lang="es-ES" smtClean="0"/>
              <a:pPr defTabSz="917575"/>
              <a:t>9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C5A8D-16EC-4D2E-8EE8-7192FB87AE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7C45C-964A-4B9E-998B-06D9F10C33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39255-FF0B-40C8-ACD4-F58A0494F9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8C15B-8B74-43D5-AEAE-9DF55FB8067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 userDrawn="1"/>
        </p:nvSpPr>
        <p:spPr bwMode="auto">
          <a:xfrm>
            <a:off x="0" y="0"/>
            <a:ext cx="9906000" cy="1152000"/>
          </a:xfrm>
          <a:prstGeom prst="rect">
            <a:avLst/>
          </a:prstGeom>
          <a:gradFill flip="none" rotWithShape="1">
            <a:gsLst>
              <a:gs pos="0">
                <a:srgbClr val="003399"/>
              </a:gs>
              <a:gs pos="100000">
                <a:schemeClr val="bg1">
                  <a:alpha val="0"/>
                </a:schemeClr>
              </a:gs>
              <a:gs pos="100000">
                <a:schemeClr val="bg1"/>
              </a:gs>
              <a:gs pos="100000">
                <a:srgbClr val="003399"/>
              </a:gs>
            </a:gsLst>
            <a:path path="rect">
              <a:fillToRect l="100000" b="100000"/>
            </a:path>
            <a:tileRect t="-100000" r="-100000"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s-PY"/>
          </a:p>
        </p:txBody>
      </p:sp>
      <p:grpSp>
        <p:nvGrpSpPr>
          <p:cNvPr id="5" name="20 Grupo"/>
          <p:cNvGrpSpPr>
            <a:grpSpLocks/>
          </p:cNvGrpSpPr>
          <p:nvPr userDrawn="1"/>
        </p:nvGrpSpPr>
        <p:grpSpPr bwMode="auto">
          <a:xfrm>
            <a:off x="0" y="981075"/>
            <a:ext cx="9899650" cy="177800"/>
            <a:chOff x="206" y="980934"/>
            <a:chExt cx="9900000" cy="177169"/>
          </a:xfrm>
        </p:grpSpPr>
        <p:cxnSp>
          <p:nvCxnSpPr>
            <p:cNvPr id="6" name="AutoShape 6"/>
            <p:cNvCxnSpPr>
              <a:cxnSpLocks noChangeShapeType="1"/>
            </p:cNvCxnSpPr>
            <p:nvPr userDrawn="1"/>
          </p:nvCxnSpPr>
          <p:spPr bwMode="auto">
            <a:xfrm>
              <a:off x="206" y="1104320"/>
              <a:ext cx="99000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 rot="2700000" flipV="1">
              <a:off x="7625776" y="777174"/>
              <a:ext cx="132480" cy="540000"/>
            </a:xfrm>
            <a:prstGeom prst="rect">
              <a:avLst/>
            </a:prstGeom>
            <a:solidFill>
              <a:srgbClr val="FF0000"/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 rot="2700000" flipV="1">
              <a:off x="7831737" y="850413"/>
              <a:ext cx="132480" cy="396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rot="2700000" flipV="1">
              <a:off x="8002221" y="929863"/>
              <a:ext cx="132480" cy="324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PY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00A8F-E15C-4A08-BFD7-D64396A5D2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0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5" name="4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6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7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42F6F-BF45-4721-9253-56667B9F37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11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6" name="5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7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8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1AAB6-D7AD-477B-9AD8-90F268D409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11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8" name="7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9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10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4A11-9968-4D18-888F-63A57EA9C0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4" name="3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5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6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2A75-71E4-49DE-9DD5-7ABEACEDA1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3" name="2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4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5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C6795-1E8A-495E-A3AB-0F74174EC5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8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6" name="5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7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8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ECE68-1D6D-4023-8EA4-2ED61F99EF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406D8-80E4-4F1B-927C-67B85F058C5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fld id="{39A6A788-520A-47BA-837E-C761A4425A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31" name="20 Grupo"/>
          <p:cNvGrpSpPr>
            <a:grpSpLocks/>
          </p:cNvGrpSpPr>
          <p:nvPr userDrawn="1"/>
        </p:nvGrpSpPr>
        <p:grpSpPr bwMode="auto">
          <a:xfrm>
            <a:off x="0" y="981075"/>
            <a:ext cx="9899650" cy="177800"/>
            <a:chOff x="206" y="980934"/>
            <a:chExt cx="9900000" cy="177169"/>
          </a:xfrm>
        </p:grpSpPr>
        <p:cxnSp>
          <p:nvCxnSpPr>
            <p:cNvPr id="12" name="AutoShape 6"/>
            <p:cNvCxnSpPr>
              <a:cxnSpLocks noChangeShapeType="1"/>
            </p:cNvCxnSpPr>
            <p:nvPr userDrawn="1"/>
          </p:nvCxnSpPr>
          <p:spPr bwMode="auto">
            <a:xfrm>
              <a:off x="206" y="1104320"/>
              <a:ext cx="99000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 rot="2700000" flipV="1">
              <a:off x="7625776" y="777174"/>
              <a:ext cx="132480" cy="540000"/>
            </a:xfrm>
            <a:prstGeom prst="rect">
              <a:avLst/>
            </a:prstGeom>
            <a:solidFill>
              <a:srgbClr val="FF0000"/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 rot="2700000" flipV="1">
              <a:off x="7831737" y="850413"/>
              <a:ext cx="132480" cy="396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 rot="2700000" flipV="1">
              <a:off x="8002221" y="929863"/>
              <a:ext cx="132480" cy="324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0" r:id="rId1"/>
    <p:sldLayoutId id="2147484775" r:id="rId2"/>
    <p:sldLayoutId id="2147484776" r:id="rId3"/>
    <p:sldLayoutId id="2147484777" r:id="rId4"/>
    <p:sldLayoutId id="2147484778" r:id="rId5"/>
    <p:sldLayoutId id="2147484779" r:id="rId6"/>
    <p:sldLayoutId id="2147484780" r:id="rId7"/>
    <p:sldLayoutId id="2147484781" r:id="rId8"/>
    <p:sldLayoutId id="2147484771" r:id="rId9"/>
    <p:sldLayoutId id="2147484772" r:id="rId10"/>
    <p:sldLayoutId id="2147484773" r:id="rId11"/>
    <p:sldLayoutId id="2147484774" r:id="rId12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gradFill flip="none" rotWithShape="1">
            <a:gsLst>
              <a:gs pos="0">
                <a:srgbClr val="003399"/>
              </a:gs>
              <a:gs pos="100000">
                <a:schemeClr val="bg1"/>
              </a:gs>
              <a:gs pos="100000">
                <a:schemeClr val="bg1"/>
              </a:gs>
            </a:gsLst>
            <a:path path="rect">
              <a:fillToRect l="100000" b="100000"/>
            </a:path>
            <a:tileRect t="-100000" r="-100000"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s-PY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452813" y="714375"/>
            <a:ext cx="592931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Principales </a:t>
            </a:r>
            <a:r>
              <a:rPr lang="es-E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Indicadores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de la </a:t>
            </a: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ENCUESTA CONTINUA DE EMPLEO</a:t>
            </a: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Asunción y Central urbano</a:t>
            </a:r>
          </a:p>
          <a:p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Cuarto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Trimestre 2014</a:t>
            </a: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(ECE 2014)</a:t>
            </a:r>
          </a:p>
        </p:txBody>
      </p:sp>
      <p:pic>
        <p:nvPicPr>
          <p:cNvPr id="2051" name="Picture 7" descr="Logo Encuesta Continua"/>
          <p:cNvPicPr>
            <a:picLocks noChangeAspect="1" noChangeArrowheads="1"/>
          </p:cNvPicPr>
          <p:nvPr/>
        </p:nvPicPr>
        <p:blipFill>
          <a:blip r:embed="rId3">
            <a:lum bright="18000" contrast="38000"/>
          </a:blip>
          <a:srcRect l="3979" t="2208" r="5338" b="20499"/>
          <a:stretch>
            <a:fillRect/>
          </a:stretch>
        </p:blipFill>
        <p:spPr bwMode="auto">
          <a:xfrm>
            <a:off x="452406" y="928670"/>
            <a:ext cx="2928958" cy="289160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221" name="Rectangle 1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pic>
        <p:nvPicPr>
          <p:cNvPr id="9222" name="Picture 9" descr="C:\Users\rcaballero\AppData\Local\Microsoft\Windows\Temporary Internet Files\Content.Outlook\YTL963Q5\img02 copia.png"/>
          <p:cNvPicPr>
            <a:picLocks noChangeAspect="1" noChangeArrowheads="1"/>
          </p:cNvPicPr>
          <p:nvPr/>
        </p:nvPicPr>
        <p:blipFill>
          <a:blip r:embed="rId4"/>
          <a:srcRect t="10803" b="15012"/>
          <a:stretch>
            <a:fillRect/>
          </a:stretch>
        </p:blipFill>
        <p:spPr bwMode="auto">
          <a:xfrm>
            <a:off x="0" y="5445125"/>
            <a:ext cx="9906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520" y="5330950"/>
            <a:ext cx="3127970" cy="1338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>
                <a:latin typeface="Calibri" pitchFamily="34" charset="0"/>
                <a:ea typeface="Calibri" pitchFamily="34" charset="0"/>
                <a:cs typeface="Calibri" pitchFamily="34" charset="0"/>
              </a:rPr>
              <a:t>Tasa de Subocupación (%) según trimestre y año.</a:t>
            </a:r>
            <a:endParaRPr lang="es-ES" sz="32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128588" y="6335713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2013  y ECE 2014</a:t>
            </a:r>
          </a:p>
        </p:txBody>
      </p:sp>
      <p:sp>
        <p:nvSpPr>
          <p:cNvPr id="16388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6389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6390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16391" name="12 Conector recto"/>
          <p:cNvCxnSpPr>
            <a:cxnSpLocks noChangeShapeType="1"/>
          </p:cNvCxnSpPr>
          <p:nvPr/>
        </p:nvCxnSpPr>
        <p:spPr bwMode="auto">
          <a:xfrm>
            <a:off x="4232275" y="1665288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16393" name="2 Conector recto"/>
          <p:cNvCxnSpPr>
            <a:cxnSpLocks noChangeShapeType="1"/>
          </p:cNvCxnSpPr>
          <p:nvPr/>
        </p:nvCxnSpPr>
        <p:spPr bwMode="auto">
          <a:xfrm>
            <a:off x="631825" y="-819150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54" y="1479845"/>
            <a:ext cx="8278812" cy="4686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2 Conector recto"/>
          <p:cNvCxnSpPr/>
          <p:nvPr/>
        </p:nvCxnSpPr>
        <p:spPr bwMode="auto">
          <a:xfrm>
            <a:off x="4953000" y="1268760"/>
            <a:ext cx="23037" cy="458978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4025143" y="1421386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192.872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771945" y="1351978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212.541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881430" y="2143116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12,1</a:t>
            </a:r>
            <a:endParaRPr lang="es-ES" sz="1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667248" y="2143116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16,1</a:t>
            </a:r>
            <a:endParaRPr lang="es-ES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596206" y="200024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13,1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382024" y="200024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17,8</a:t>
            </a:r>
            <a:endParaRPr lang="es-ES" sz="1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2466975" y="2057400"/>
            <a:ext cx="9906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PY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07963" y="20638"/>
            <a:ext cx="95694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Población Ocupada según rama de actividad económica. </a:t>
            </a:r>
            <a:r>
              <a:rPr lang="es-E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4</a:t>
            </a:r>
            <a:r>
              <a:rPr lang="es-ES" sz="2800" baseline="30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to </a:t>
            </a:r>
            <a:r>
              <a:rPr lang="es-E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Trimestre-2014</a:t>
            </a:r>
          </a:p>
        </p:txBody>
      </p:sp>
      <p:sp>
        <p:nvSpPr>
          <p:cNvPr id="17412" name="Text Box 77"/>
          <p:cNvSpPr txBox="1">
            <a:spLocks noChangeArrowheads="1"/>
          </p:cNvSpPr>
          <p:nvPr/>
        </p:nvSpPr>
        <p:spPr bwMode="auto">
          <a:xfrm>
            <a:off x="901700" y="6257925"/>
            <a:ext cx="51133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000">
                <a:latin typeface="Calibri" pitchFamily="34" charset="0"/>
                <a:ea typeface="Calibri" pitchFamily="34" charset="0"/>
                <a:cs typeface="Calibri" pitchFamily="34" charset="0"/>
              </a:rPr>
              <a:t>Fuente: DGEEC. ECE 2014</a:t>
            </a:r>
          </a:p>
        </p:txBody>
      </p:sp>
      <p:sp>
        <p:nvSpPr>
          <p:cNvPr id="17414" name="13 Rectángulo"/>
          <p:cNvSpPr>
            <a:spLocks noChangeArrowheads="1"/>
          </p:cNvSpPr>
          <p:nvPr/>
        </p:nvSpPr>
        <p:spPr bwMode="auto">
          <a:xfrm>
            <a:off x="909638" y="5770563"/>
            <a:ext cx="76438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fontAlgn="b"/>
            <a:r>
              <a:rPr lang="es-ES" sz="1000" b="0">
                <a:latin typeface="Calibri" pitchFamily="34" charset="0"/>
                <a:ea typeface="Calibri" pitchFamily="34" charset="0"/>
                <a:cs typeface="Calibri" pitchFamily="34" charset="0"/>
              </a:rPr>
              <a:t>(*) Incluye valores menores a 0,5% que corresponde a la rama de actividad “Minas y Canteras</a:t>
            </a:r>
            <a:r>
              <a:rPr lang="es-ES" sz="1000" b="0"/>
              <a:t>”.</a:t>
            </a:r>
            <a:endParaRPr lang="es-PY" sz="1000" b="0"/>
          </a:p>
          <a:p>
            <a:pPr algn="l" fontAlgn="b"/>
            <a:r>
              <a:rPr lang="es-ES" sz="1000" b="0">
                <a:latin typeface="Calibri" pitchFamily="34" charset="0"/>
                <a:ea typeface="Calibri" pitchFamily="34" charset="0"/>
                <a:cs typeface="Calibri" pitchFamily="34" charset="0"/>
              </a:rPr>
              <a:t>(**) Incluye: Electricidad, Gas y Agua; Transporte, Almacenes y Comunicaciones y Finanzas, Seguros e Inmuebles</a:t>
            </a:r>
          </a:p>
        </p:txBody>
      </p:sp>
      <p:cxnSp>
        <p:nvCxnSpPr>
          <p:cNvPr id="17415" name="2 Conector recto"/>
          <p:cNvCxnSpPr>
            <a:cxnSpLocks noChangeShapeType="1"/>
          </p:cNvCxnSpPr>
          <p:nvPr/>
        </p:nvCxnSpPr>
        <p:spPr bwMode="auto">
          <a:xfrm>
            <a:off x="1828948" y="3212976"/>
            <a:ext cx="1079500" cy="0"/>
          </a:xfrm>
          <a:prstGeom prst="line">
            <a:avLst/>
          </a:prstGeom>
          <a:noFill/>
          <a:ln w="6350" algn="ctr">
            <a:solidFill>
              <a:srgbClr val="808000"/>
            </a:solidFill>
            <a:round/>
            <a:headEnd/>
            <a:tailEnd/>
          </a:ln>
        </p:spPr>
      </p:cxnSp>
      <p:cxnSp>
        <p:nvCxnSpPr>
          <p:cNvPr id="17416" name="13 Conector recto"/>
          <p:cNvCxnSpPr>
            <a:cxnSpLocks noChangeShapeType="1"/>
          </p:cNvCxnSpPr>
          <p:nvPr/>
        </p:nvCxnSpPr>
        <p:spPr bwMode="auto">
          <a:xfrm>
            <a:off x="3574498" y="2564904"/>
            <a:ext cx="1676400" cy="0"/>
          </a:xfrm>
          <a:prstGeom prst="line">
            <a:avLst/>
          </a:prstGeom>
          <a:noFill/>
          <a:ln w="6350" algn="ctr">
            <a:solidFill>
              <a:srgbClr val="808000"/>
            </a:solidFill>
            <a:round/>
            <a:headEnd/>
            <a:tailEnd/>
          </a:ln>
        </p:spPr>
      </p:cxnSp>
      <p:cxnSp>
        <p:nvCxnSpPr>
          <p:cNvPr id="17417" name="15 Conector recto"/>
          <p:cNvCxnSpPr>
            <a:cxnSpLocks noChangeShapeType="1"/>
          </p:cNvCxnSpPr>
          <p:nvPr/>
        </p:nvCxnSpPr>
        <p:spPr bwMode="auto">
          <a:xfrm>
            <a:off x="5673080" y="1844824"/>
            <a:ext cx="2663825" cy="0"/>
          </a:xfrm>
          <a:prstGeom prst="line">
            <a:avLst/>
          </a:prstGeom>
          <a:noFill/>
          <a:ln w="6350" algn="ctr">
            <a:solidFill>
              <a:srgbClr val="808000"/>
            </a:solidFill>
            <a:round/>
            <a:headEnd/>
            <a:tailEnd/>
          </a:ln>
        </p:spPr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2" y="1412776"/>
            <a:ext cx="794250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44488" y="44450"/>
            <a:ext cx="907256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" sz="3200" dirty="0">
                <a:latin typeface="Calibri" pitchFamily="34" charset="0"/>
              </a:rPr>
              <a:t>Población Ocupada según categoría de ocupación.</a:t>
            </a:r>
            <a:r>
              <a:rPr lang="es-E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4</a:t>
            </a:r>
            <a:r>
              <a:rPr lang="es-ES" sz="2800" baseline="30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to </a:t>
            </a:r>
            <a:r>
              <a:rPr lang="es-E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Trimestre-2014</a:t>
            </a:r>
            <a:endParaRPr lang="es-PY" sz="3200" dirty="0">
              <a:latin typeface="Calibri" pitchFamily="34" charset="0"/>
            </a:endParaRPr>
          </a:p>
        </p:txBody>
      </p:sp>
      <p:sp>
        <p:nvSpPr>
          <p:cNvPr id="18435" name="Text Box 77"/>
          <p:cNvSpPr txBox="1">
            <a:spLocks noChangeArrowheads="1"/>
          </p:cNvSpPr>
          <p:nvPr/>
        </p:nvSpPr>
        <p:spPr bwMode="auto">
          <a:xfrm>
            <a:off x="128588" y="6402388"/>
            <a:ext cx="7273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000">
                <a:latin typeface="Calibri" pitchFamily="34" charset="0"/>
                <a:ea typeface="Calibri" pitchFamily="34" charset="0"/>
                <a:cs typeface="Calibri" pitchFamily="34" charset="0"/>
              </a:rPr>
              <a:t>Fuente: DGEEC. ECE 2014</a:t>
            </a:r>
            <a:endParaRPr lang="es-ES" sz="1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cxnSp>
        <p:nvCxnSpPr>
          <p:cNvPr id="18437" name="2 Conector recto"/>
          <p:cNvCxnSpPr>
            <a:cxnSpLocks noChangeShapeType="1"/>
          </p:cNvCxnSpPr>
          <p:nvPr/>
        </p:nvCxnSpPr>
        <p:spPr bwMode="auto">
          <a:xfrm>
            <a:off x="2062163" y="1978025"/>
            <a:ext cx="1804987" cy="0"/>
          </a:xfrm>
          <a:prstGeom prst="line">
            <a:avLst/>
          </a:prstGeom>
          <a:noFill/>
          <a:ln w="9525" algn="ctr">
            <a:solidFill>
              <a:srgbClr val="CC99FF"/>
            </a:solidFill>
            <a:round/>
            <a:headEnd/>
            <a:tailEnd/>
          </a:ln>
        </p:spPr>
      </p:cxnSp>
      <p:cxnSp>
        <p:nvCxnSpPr>
          <p:cNvPr id="18438" name="8 Conector recto"/>
          <p:cNvCxnSpPr>
            <a:cxnSpLocks noChangeShapeType="1"/>
          </p:cNvCxnSpPr>
          <p:nvPr/>
        </p:nvCxnSpPr>
        <p:spPr bwMode="auto">
          <a:xfrm>
            <a:off x="4756150" y="2676525"/>
            <a:ext cx="2520950" cy="0"/>
          </a:xfrm>
          <a:prstGeom prst="line">
            <a:avLst/>
          </a:prstGeom>
          <a:noFill/>
          <a:ln w="9525" algn="ctr">
            <a:solidFill>
              <a:srgbClr val="CC99FF"/>
            </a:solidFill>
            <a:round/>
            <a:headEnd/>
            <a:tailEnd/>
          </a:ln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2" y="1412776"/>
            <a:ext cx="8351838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0" y="115888"/>
            <a:ext cx="97393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" sz="2400">
                <a:latin typeface="Calibri" pitchFamily="34" charset="0"/>
              </a:rPr>
              <a:t>Promedio de ingreso mensual (en miles de guaraníes e ingresos constantes) de la población ocupada según categoría de ocupación. </a:t>
            </a:r>
            <a:endParaRPr lang="es-PY" sz="2400">
              <a:latin typeface="Calibri" pitchFamily="34" charset="0"/>
            </a:endParaRPr>
          </a:p>
        </p:txBody>
      </p:sp>
      <p:sp>
        <p:nvSpPr>
          <p:cNvPr id="19459" name="Text Box 77"/>
          <p:cNvSpPr txBox="1">
            <a:spLocks noChangeArrowheads="1"/>
          </p:cNvSpPr>
          <p:nvPr/>
        </p:nvSpPr>
        <p:spPr bwMode="auto">
          <a:xfrm>
            <a:off x="1321482" y="4468292"/>
            <a:ext cx="72723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Fuente: DGEEC. ECE 2013 y ECE 2014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098" y="1571625"/>
            <a:ext cx="6900698" cy="278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ChangeArrowheads="1"/>
          </p:cNvSpPr>
          <p:nvPr/>
        </p:nvSpPr>
        <p:spPr bwMode="auto">
          <a:xfrm>
            <a:off x="-15875" y="-26988"/>
            <a:ext cx="98266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2800">
                <a:latin typeface="Calibri" pitchFamily="34" charset="0"/>
              </a:rPr>
              <a:t>Población Ocupada asalariada (empleados y obreros públicos y privados), según tramos de ingreso mensual. </a:t>
            </a:r>
            <a:endParaRPr lang="es-PY" sz="2800">
              <a:latin typeface="Calibri" pitchFamily="34" charset="0"/>
            </a:endParaRPr>
          </a:p>
        </p:txBody>
      </p:sp>
      <p:sp>
        <p:nvSpPr>
          <p:cNvPr id="20483" name="Text Box 77"/>
          <p:cNvSpPr txBox="1">
            <a:spLocks noChangeArrowheads="1"/>
          </p:cNvSpPr>
          <p:nvPr/>
        </p:nvSpPr>
        <p:spPr bwMode="auto">
          <a:xfrm>
            <a:off x="128588" y="6524625"/>
            <a:ext cx="5832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000">
                <a:latin typeface="Calibri" pitchFamily="34" charset="0"/>
                <a:ea typeface="Calibri" pitchFamily="34" charset="0"/>
                <a:cs typeface="Calibri" pitchFamily="34" charset="0"/>
              </a:rPr>
              <a:t>Fuente: DGEEC. ECE 2013 y ECE 2014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2" y="1556793"/>
            <a:ext cx="5670550" cy="506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22250" y="163513"/>
            <a:ext cx="9274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600">
                <a:latin typeface="Calibri" pitchFamily="34" charset="0"/>
                <a:ea typeface="Calibri" pitchFamily="34" charset="0"/>
                <a:cs typeface="Calibri" pitchFamily="34" charset="0"/>
              </a:rPr>
              <a:t>Distribución geográfica de la muestra</a:t>
            </a:r>
            <a:endParaRPr lang="es-ES" sz="3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2291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1106488"/>
            <a:ext cx="7072313" cy="582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13 CuadroTexto"/>
          <p:cNvSpPr txBox="1">
            <a:spLocks noChangeArrowheads="1"/>
          </p:cNvSpPr>
          <p:nvPr/>
        </p:nvSpPr>
        <p:spPr bwMode="auto">
          <a:xfrm>
            <a:off x="881063" y="157162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PY"/>
          </a:p>
        </p:txBody>
      </p:sp>
      <p:sp>
        <p:nvSpPr>
          <p:cNvPr id="15" name="14 CuadroTexto"/>
          <p:cNvSpPr txBox="1"/>
          <p:nvPr/>
        </p:nvSpPr>
        <p:spPr>
          <a:xfrm>
            <a:off x="6667500" y="1343025"/>
            <a:ext cx="3057525" cy="5300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es-ES" sz="1800" b="0" dirty="0">
                <a:latin typeface="Calibri" pitchFamily="34" charset="0"/>
                <a:cs typeface="Calibri" pitchFamily="34" charset="0"/>
              </a:rPr>
              <a:t>La cobertura geográfica abarca a personas que residen en hogares particulares de Asunción y Áreas Urbanas del Departamento Central, cuya población económicamente activa (PEA) representa a un poco más del 60% de la PEA Urbana.</a:t>
            </a:r>
          </a:p>
          <a:p>
            <a:pPr algn="l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defRPr/>
            </a:pPr>
            <a:endParaRPr lang="es-ES" sz="1800" b="0" dirty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es-ES" sz="1800" b="0" dirty="0">
                <a:latin typeface="Calibri" pitchFamily="34" charset="0"/>
                <a:cs typeface="Calibri" pitchFamily="34" charset="0"/>
              </a:rPr>
              <a:t>La ECE se inició la segunda semana de Enero del año 2010, con el fin de abarcar como semana de referencia la primera semana de dicho mes. </a:t>
            </a:r>
          </a:p>
          <a:p>
            <a:pPr algn="just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defRPr/>
            </a:pPr>
            <a:endParaRPr lang="es-ES" sz="1800" b="0" dirty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es-ES" sz="1800" b="0" dirty="0">
                <a:latin typeface="Calibri" pitchFamily="34" charset="0"/>
                <a:cs typeface="Calibri" pitchFamily="34" charset="0"/>
              </a:rPr>
              <a:t>La muestra es del tipo panel (80% de los hogares es visitado durante 5 trimestres). El esquema de rotación es de 5% por trimestre.</a:t>
            </a:r>
            <a:endParaRPr lang="es-PY" sz="1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 bwMode="auto">
          <a:xfrm>
            <a:off x="0" y="17463"/>
            <a:ext cx="9906000" cy="6858000"/>
          </a:xfrm>
          <a:prstGeom prst="rect">
            <a:avLst/>
          </a:prstGeom>
          <a:gradFill flip="none" rotWithShape="1">
            <a:gsLst>
              <a:gs pos="0">
                <a:srgbClr val="003399"/>
              </a:gs>
              <a:gs pos="100000">
                <a:schemeClr val="bg1"/>
              </a:gs>
              <a:gs pos="100000">
                <a:schemeClr val="bg1"/>
              </a:gs>
            </a:gsLst>
            <a:path path="rect">
              <a:fillToRect l="100000" b="100000"/>
            </a:path>
            <a:tileRect t="-100000" r="-100000"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s-PY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452813" y="1057275"/>
            <a:ext cx="592931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Principales </a:t>
            </a:r>
            <a:r>
              <a:rPr lang="es-E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Indicadores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de la </a:t>
            </a: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ENCUESTA CONTINUA DE EMPLEO</a:t>
            </a:r>
          </a:p>
          <a:p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Cuarto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Trimestre 2014</a:t>
            </a: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(ECE 2014)</a:t>
            </a:r>
          </a:p>
        </p:txBody>
      </p:sp>
      <p:pic>
        <p:nvPicPr>
          <p:cNvPr id="7" name="Picture 7" descr="Logo Encuesta Continua"/>
          <p:cNvPicPr>
            <a:picLocks noChangeAspect="1" noChangeArrowheads="1"/>
          </p:cNvPicPr>
          <p:nvPr/>
        </p:nvPicPr>
        <p:blipFill>
          <a:blip r:embed="rId2">
            <a:lum bright="18000" contrast="38000"/>
          </a:blip>
          <a:srcRect l="3979" t="2208" r="5338" b="20499"/>
          <a:stretch>
            <a:fillRect/>
          </a:stretch>
        </p:blipFill>
        <p:spPr bwMode="auto">
          <a:xfrm>
            <a:off x="452406" y="928670"/>
            <a:ext cx="2928958" cy="289160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1509" name="Rectangle 1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pic>
        <p:nvPicPr>
          <p:cNvPr id="21510" name="Picture 9" descr="C:\Users\rcaballero\AppData\Local\Microsoft\Windows\Temporary Internet Files\Content.Outlook\YTL963Q5\img02 copia.png"/>
          <p:cNvPicPr>
            <a:picLocks noChangeAspect="1" noChangeArrowheads="1"/>
          </p:cNvPicPr>
          <p:nvPr/>
        </p:nvPicPr>
        <p:blipFill>
          <a:blip r:embed="rId3"/>
          <a:srcRect t="10803" b="15012"/>
          <a:stretch>
            <a:fillRect/>
          </a:stretch>
        </p:blipFill>
        <p:spPr bwMode="auto">
          <a:xfrm>
            <a:off x="0" y="5445125"/>
            <a:ext cx="9906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520" y="5330950"/>
            <a:ext cx="3127970" cy="1338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0150" y="1557338"/>
            <a:ext cx="8001000" cy="3300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defRPr/>
            </a:pPr>
            <a:r>
              <a:rPr lang="es-PY" sz="2800" dirty="0" smtClean="0">
                <a:latin typeface="Calibri" pitchFamily="34" charset="0"/>
                <a:cs typeface="Calibri" pitchFamily="34" charset="0"/>
              </a:rPr>
              <a:t>Clasificación de la mano de obra</a:t>
            </a: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defRPr/>
            </a:pPr>
            <a:r>
              <a:rPr lang="es-PY" sz="2800" dirty="0" smtClean="0">
                <a:latin typeface="Calibri" pitchFamily="34" charset="0"/>
                <a:cs typeface="Calibri" pitchFamily="34" charset="0"/>
              </a:rPr>
              <a:t>Principales Resultados</a:t>
            </a: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defRPr/>
            </a:pPr>
            <a:r>
              <a:rPr lang="es-PY" sz="2800" dirty="0" smtClean="0">
                <a:latin typeface="Calibri" pitchFamily="34" charset="0"/>
                <a:cs typeface="Calibri" pitchFamily="34" charset="0"/>
              </a:rPr>
              <a:t>Aspectos metodológicos de la encuesta</a:t>
            </a: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buSzPct val="120000"/>
              <a:buFontTx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buSzPct val="120000"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buSzPct val="120000"/>
              <a:buFontTx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buSzPct val="120000"/>
              <a:buFontTx/>
              <a:buNone/>
              <a:defRPr/>
            </a:pPr>
            <a:endParaRPr lang="es-ES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704850" y="195263"/>
            <a:ext cx="759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600">
                <a:latin typeface="Calibri" pitchFamily="34" charset="0"/>
                <a:ea typeface="Calibri" pitchFamily="34" charset="0"/>
                <a:cs typeface="Calibri" pitchFamily="34" charset="0"/>
              </a:rPr>
              <a:t>Contenido de la presentación</a:t>
            </a:r>
            <a:endParaRPr lang="es-ES" sz="3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60" name="Rectangle 4"/>
          <p:cNvSpPr>
            <a:spLocks noChangeArrowheads="1"/>
          </p:cNvSpPr>
          <p:nvPr/>
        </p:nvSpPr>
        <p:spPr bwMode="auto">
          <a:xfrm>
            <a:off x="4606925" y="1204913"/>
            <a:ext cx="1076325" cy="277812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POBLACION(*)</a:t>
            </a:r>
          </a:p>
        </p:txBody>
      </p:sp>
      <p:sp>
        <p:nvSpPr>
          <p:cNvPr id="301061" name="Rectangle 5"/>
          <p:cNvSpPr>
            <a:spLocks noChangeArrowheads="1"/>
          </p:cNvSpPr>
          <p:nvPr/>
        </p:nvSpPr>
        <p:spPr bwMode="auto">
          <a:xfrm>
            <a:off x="2141538" y="2976563"/>
            <a:ext cx="2470150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ECONOMICAMENTE ACTIVA </a:t>
            </a:r>
          </a:p>
        </p:txBody>
      </p:sp>
      <p:sp>
        <p:nvSpPr>
          <p:cNvPr id="301062" name="Rectangle 6"/>
          <p:cNvSpPr>
            <a:spLocks noChangeArrowheads="1"/>
          </p:cNvSpPr>
          <p:nvPr/>
        </p:nvSpPr>
        <p:spPr bwMode="auto">
          <a:xfrm>
            <a:off x="7051675" y="3011488"/>
            <a:ext cx="2435225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ECONOMICAMENTE INACTIVA</a:t>
            </a:r>
          </a:p>
        </p:txBody>
      </p:sp>
      <p:sp>
        <p:nvSpPr>
          <p:cNvPr id="301065" name="Rectangle 9"/>
          <p:cNvSpPr>
            <a:spLocks noChangeArrowheads="1"/>
          </p:cNvSpPr>
          <p:nvPr/>
        </p:nvSpPr>
        <p:spPr bwMode="auto">
          <a:xfrm>
            <a:off x="1517650" y="3946525"/>
            <a:ext cx="906463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OCUPADOS</a:t>
            </a:r>
          </a:p>
        </p:txBody>
      </p:sp>
      <p:sp>
        <p:nvSpPr>
          <p:cNvPr id="301067" name="Rectangle 11"/>
          <p:cNvSpPr>
            <a:spLocks noChangeArrowheads="1"/>
          </p:cNvSpPr>
          <p:nvPr/>
        </p:nvSpPr>
        <p:spPr bwMode="auto">
          <a:xfrm>
            <a:off x="631825" y="5724525"/>
            <a:ext cx="677863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VISIBLE</a:t>
            </a:r>
          </a:p>
        </p:txBody>
      </p:sp>
      <p:sp>
        <p:nvSpPr>
          <p:cNvPr id="301068" name="Rectangle 12"/>
          <p:cNvSpPr>
            <a:spLocks noChangeArrowheads="1"/>
          </p:cNvSpPr>
          <p:nvPr/>
        </p:nvSpPr>
        <p:spPr bwMode="auto">
          <a:xfrm>
            <a:off x="2430463" y="5711825"/>
            <a:ext cx="987425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INVISIBLE(**)</a:t>
            </a:r>
          </a:p>
        </p:txBody>
      </p:sp>
      <p:sp>
        <p:nvSpPr>
          <p:cNvPr id="301070" name="Rectangle 14"/>
          <p:cNvSpPr>
            <a:spLocks noChangeArrowheads="1"/>
          </p:cNvSpPr>
          <p:nvPr/>
        </p:nvSpPr>
        <p:spPr bwMode="auto">
          <a:xfrm>
            <a:off x="3595688" y="4813300"/>
            <a:ext cx="1038225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ASPIRANTES </a:t>
            </a:r>
          </a:p>
        </p:txBody>
      </p:sp>
      <p:sp>
        <p:nvSpPr>
          <p:cNvPr id="13321" name="Line 15"/>
          <p:cNvSpPr>
            <a:spLocks noChangeShapeType="1"/>
          </p:cNvSpPr>
          <p:nvPr/>
        </p:nvSpPr>
        <p:spPr bwMode="auto">
          <a:xfrm>
            <a:off x="3386138" y="1752600"/>
            <a:ext cx="3657600" cy="0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01072" name="Rectangle 16"/>
          <p:cNvSpPr>
            <a:spLocks noChangeArrowheads="1"/>
          </p:cNvSpPr>
          <p:nvPr/>
        </p:nvSpPr>
        <p:spPr bwMode="auto">
          <a:xfrm>
            <a:off x="2703513" y="1962150"/>
            <a:ext cx="1366837" cy="277813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DE 10 Y MAS AÑOS</a:t>
            </a:r>
          </a:p>
        </p:txBody>
      </p:sp>
      <p:sp>
        <p:nvSpPr>
          <p:cNvPr id="301073" name="Rectangle 17"/>
          <p:cNvSpPr>
            <a:spLocks noChangeArrowheads="1"/>
          </p:cNvSpPr>
          <p:nvPr/>
        </p:nvSpPr>
        <p:spPr bwMode="auto">
          <a:xfrm>
            <a:off x="5824538" y="1966913"/>
            <a:ext cx="2438400" cy="277812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MENOR A 10 AÑOS</a:t>
            </a:r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 flipH="1">
            <a:off x="5138738" y="1493838"/>
            <a:ext cx="7937" cy="266700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25" name="Line 19"/>
          <p:cNvSpPr>
            <a:spLocks noChangeShapeType="1"/>
          </p:cNvSpPr>
          <p:nvPr/>
        </p:nvSpPr>
        <p:spPr bwMode="auto">
          <a:xfrm>
            <a:off x="3390900" y="1735138"/>
            <a:ext cx="0" cy="228600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326" name="Line 20"/>
          <p:cNvSpPr>
            <a:spLocks noChangeShapeType="1"/>
          </p:cNvSpPr>
          <p:nvPr/>
        </p:nvSpPr>
        <p:spPr bwMode="auto">
          <a:xfrm>
            <a:off x="7043738" y="1731963"/>
            <a:ext cx="0" cy="228600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327" name="Line 21"/>
          <p:cNvSpPr>
            <a:spLocks noChangeShapeType="1"/>
          </p:cNvSpPr>
          <p:nvPr/>
        </p:nvSpPr>
        <p:spPr bwMode="auto">
          <a:xfrm>
            <a:off x="3360738" y="2662238"/>
            <a:ext cx="4929187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28" name="Line 22"/>
          <p:cNvSpPr>
            <a:spLocks noChangeShapeType="1"/>
          </p:cNvSpPr>
          <p:nvPr/>
        </p:nvSpPr>
        <p:spPr bwMode="auto">
          <a:xfrm flipH="1">
            <a:off x="968375" y="5481638"/>
            <a:ext cx="6350" cy="23812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29" name="Line 23"/>
          <p:cNvSpPr>
            <a:spLocks noChangeShapeType="1"/>
          </p:cNvSpPr>
          <p:nvPr/>
        </p:nvSpPr>
        <p:spPr bwMode="auto">
          <a:xfrm>
            <a:off x="955675" y="5486400"/>
            <a:ext cx="19812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0" name="Line 25"/>
          <p:cNvSpPr>
            <a:spLocks noChangeShapeType="1"/>
          </p:cNvSpPr>
          <p:nvPr/>
        </p:nvSpPr>
        <p:spPr bwMode="auto">
          <a:xfrm>
            <a:off x="6226175" y="4572000"/>
            <a:ext cx="0" cy="2286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331" name="Line 27"/>
          <p:cNvSpPr>
            <a:spLocks noChangeShapeType="1"/>
          </p:cNvSpPr>
          <p:nvPr/>
        </p:nvSpPr>
        <p:spPr bwMode="auto">
          <a:xfrm flipV="1">
            <a:off x="4094163" y="4583113"/>
            <a:ext cx="2138362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2" name="Line 28"/>
          <p:cNvSpPr>
            <a:spLocks noChangeShapeType="1"/>
          </p:cNvSpPr>
          <p:nvPr/>
        </p:nvSpPr>
        <p:spPr bwMode="auto">
          <a:xfrm flipH="1">
            <a:off x="5140325" y="3613150"/>
            <a:ext cx="7938" cy="3333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3" name="Line 30"/>
          <p:cNvSpPr>
            <a:spLocks noChangeShapeType="1"/>
          </p:cNvSpPr>
          <p:nvPr/>
        </p:nvSpPr>
        <p:spPr bwMode="auto">
          <a:xfrm>
            <a:off x="1957388" y="3630613"/>
            <a:ext cx="32004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4" name="Line 31"/>
          <p:cNvSpPr>
            <a:spLocks noChangeShapeType="1"/>
          </p:cNvSpPr>
          <p:nvPr/>
        </p:nvSpPr>
        <p:spPr bwMode="auto">
          <a:xfrm flipH="1">
            <a:off x="3376613" y="3262313"/>
            <a:ext cx="0" cy="360362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01088" name="Rectangle 32"/>
          <p:cNvSpPr>
            <a:spLocks noChangeArrowheads="1"/>
          </p:cNvSpPr>
          <p:nvPr/>
        </p:nvSpPr>
        <p:spPr bwMode="auto">
          <a:xfrm>
            <a:off x="1106488" y="4737100"/>
            <a:ext cx="1703387" cy="277813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SUBOCUPADOS</a:t>
            </a:r>
          </a:p>
        </p:txBody>
      </p:sp>
      <p:sp>
        <p:nvSpPr>
          <p:cNvPr id="13336" name="Rectangle 34"/>
          <p:cNvSpPr>
            <a:spLocks noChangeArrowheads="1"/>
          </p:cNvSpPr>
          <p:nvPr/>
        </p:nvSpPr>
        <p:spPr bwMode="auto">
          <a:xfrm>
            <a:off x="0" y="6429375"/>
            <a:ext cx="1574800" cy="231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1000">
                <a:latin typeface="Calibri" pitchFamily="34" charset="0"/>
                <a:ea typeface="Calibri" pitchFamily="34" charset="0"/>
                <a:cs typeface="Calibri" pitchFamily="34" charset="0"/>
              </a:rPr>
              <a:t>Fuente: DGEEC</a:t>
            </a:r>
          </a:p>
        </p:txBody>
      </p:sp>
      <p:sp>
        <p:nvSpPr>
          <p:cNvPr id="13337" name="Line 35"/>
          <p:cNvSpPr>
            <a:spLocks noChangeShapeType="1"/>
          </p:cNvSpPr>
          <p:nvPr/>
        </p:nvSpPr>
        <p:spPr bwMode="auto">
          <a:xfrm>
            <a:off x="1952625" y="5010150"/>
            <a:ext cx="0" cy="457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8" name="Text Box 37"/>
          <p:cNvSpPr txBox="1">
            <a:spLocks noChangeArrowheads="1"/>
          </p:cNvSpPr>
          <p:nvPr/>
        </p:nvSpPr>
        <p:spPr bwMode="auto">
          <a:xfrm>
            <a:off x="5667375" y="5594350"/>
            <a:ext cx="35290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200">
                <a:latin typeface="Calibri" pitchFamily="34" charset="0"/>
                <a:ea typeface="Calibri" pitchFamily="34" charset="0"/>
                <a:cs typeface="Calibri" pitchFamily="34" charset="0"/>
              </a:rPr>
              <a:t>(*)Incluye Asunción y Central urbano</a:t>
            </a:r>
          </a:p>
          <a:p>
            <a:pPr algn="l"/>
            <a:r>
              <a:rPr lang="es-ES" sz="1200">
                <a:latin typeface="Calibri" pitchFamily="34" charset="0"/>
                <a:ea typeface="Calibri" pitchFamily="34" charset="0"/>
                <a:cs typeface="Calibri" pitchFamily="34" charset="0"/>
              </a:rPr>
              <a:t>(**) Sólo para asalariados</a:t>
            </a:r>
          </a:p>
        </p:txBody>
      </p:sp>
      <p:sp>
        <p:nvSpPr>
          <p:cNvPr id="13339" name="Line 39"/>
          <p:cNvSpPr>
            <a:spLocks noChangeShapeType="1"/>
          </p:cNvSpPr>
          <p:nvPr/>
        </p:nvSpPr>
        <p:spPr bwMode="auto">
          <a:xfrm>
            <a:off x="2921000" y="5489575"/>
            <a:ext cx="0" cy="2159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0" name="Line 40"/>
          <p:cNvSpPr>
            <a:spLocks noChangeShapeType="1"/>
          </p:cNvSpPr>
          <p:nvPr/>
        </p:nvSpPr>
        <p:spPr bwMode="auto">
          <a:xfrm>
            <a:off x="3375025" y="2246313"/>
            <a:ext cx="0" cy="728662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1" name="Line 43"/>
          <p:cNvSpPr>
            <a:spLocks noChangeShapeType="1"/>
          </p:cNvSpPr>
          <p:nvPr/>
        </p:nvSpPr>
        <p:spPr bwMode="auto">
          <a:xfrm>
            <a:off x="8270875" y="2655888"/>
            <a:ext cx="0" cy="360362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13342" name="Line 46"/>
          <p:cNvSpPr>
            <a:spLocks noChangeShapeType="1"/>
          </p:cNvSpPr>
          <p:nvPr/>
        </p:nvSpPr>
        <p:spPr bwMode="auto">
          <a:xfrm>
            <a:off x="1952625" y="4232275"/>
            <a:ext cx="0" cy="503238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3" name="Text Box 4"/>
          <p:cNvSpPr txBox="1">
            <a:spLocks noChangeArrowheads="1"/>
          </p:cNvSpPr>
          <p:nvPr/>
        </p:nvSpPr>
        <p:spPr bwMode="auto">
          <a:xfrm>
            <a:off x="222250" y="215900"/>
            <a:ext cx="9274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600">
                <a:latin typeface="Calibri" pitchFamily="34" charset="0"/>
                <a:ea typeface="Calibri" pitchFamily="34" charset="0"/>
                <a:cs typeface="Calibri" pitchFamily="34" charset="0"/>
              </a:rPr>
              <a:t>Distribución de la población</a:t>
            </a:r>
            <a:endParaRPr lang="es-ES" sz="3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44" name="Line 28"/>
          <p:cNvSpPr>
            <a:spLocks noChangeShapeType="1"/>
          </p:cNvSpPr>
          <p:nvPr/>
        </p:nvSpPr>
        <p:spPr bwMode="auto">
          <a:xfrm flipH="1">
            <a:off x="1966913" y="3611563"/>
            <a:ext cx="7937" cy="3333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5" name="Line 28"/>
          <p:cNvSpPr>
            <a:spLocks noChangeShapeType="1"/>
          </p:cNvSpPr>
          <p:nvPr/>
        </p:nvSpPr>
        <p:spPr bwMode="auto">
          <a:xfrm flipH="1">
            <a:off x="5129213" y="4238625"/>
            <a:ext cx="7937" cy="3333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6" name="Line 25"/>
          <p:cNvSpPr>
            <a:spLocks noChangeShapeType="1"/>
          </p:cNvSpPr>
          <p:nvPr/>
        </p:nvSpPr>
        <p:spPr bwMode="auto">
          <a:xfrm>
            <a:off x="4113213" y="4575175"/>
            <a:ext cx="0" cy="2286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5791200" y="4800600"/>
            <a:ext cx="876300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CESANTES</a:t>
            </a: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949700" y="3944938"/>
            <a:ext cx="2398713" cy="28733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DESEMPLEADOS ABIERTOS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Tasa de Actividad (%) según trimestres y año.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128588" y="6365875"/>
            <a:ext cx="4649787" cy="2619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2013  y ECE 2014</a:t>
            </a:r>
          </a:p>
        </p:txBody>
      </p:sp>
      <p:sp>
        <p:nvSpPr>
          <p:cNvPr id="14340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4341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52" y="1556792"/>
            <a:ext cx="7776864" cy="4716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5 Conector recto"/>
          <p:cNvCxnSpPr>
            <a:stCxn id="1029" idx="0"/>
          </p:cNvCxnSpPr>
          <p:nvPr/>
        </p:nvCxnSpPr>
        <p:spPr bwMode="auto">
          <a:xfrm>
            <a:off x="4808984" y="1556792"/>
            <a:ext cx="625968" cy="554360"/>
          </a:xfrm>
          <a:prstGeom prst="lin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7 Conector recto"/>
          <p:cNvCxnSpPr>
            <a:endCxn id="9221" idx="3"/>
          </p:cNvCxnSpPr>
          <p:nvPr/>
        </p:nvCxnSpPr>
        <p:spPr bwMode="auto">
          <a:xfrm flipV="1">
            <a:off x="4778375" y="6496844"/>
            <a:ext cx="0" cy="130969"/>
          </a:xfrm>
          <a:prstGeom prst="lin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" name="11 Conector recto de flecha"/>
          <p:cNvCxnSpPr>
            <a:stCxn id="1029" idx="0"/>
          </p:cNvCxnSpPr>
          <p:nvPr/>
        </p:nvCxnSpPr>
        <p:spPr bwMode="auto">
          <a:xfrm>
            <a:off x="4808984" y="1556792"/>
            <a:ext cx="625968" cy="554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14 Conector recto"/>
          <p:cNvCxnSpPr/>
          <p:nvPr/>
        </p:nvCxnSpPr>
        <p:spPr bwMode="auto">
          <a:xfrm>
            <a:off x="4719188" y="2060848"/>
            <a:ext cx="0" cy="296589"/>
          </a:xfrm>
          <a:prstGeom prst="lin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20 Conector recto"/>
          <p:cNvCxnSpPr/>
          <p:nvPr/>
        </p:nvCxnSpPr>
        <p:spPr bwMode="auto">
          <a:xfrm>
            <a:off x="4808984" y="1340768"/>
            <a:ext cx="30609" cy="478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3872880" y="1400120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1.366.017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668038" y="1489894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1.376.845</a:t>
            </a:r>
            <a:endParaRPr lang="es-PY" sz="1200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>
                <a:latin typeface="Calibri" pitchFamily="34" charset="0"/>
                <a:ea typeface="Calibri" pitchFamily="34" charset="0"/>
                <a:cs typeface="Calibri" pitchFamily="34" charset="0"/>
              </a:rPr>
              <a:t>Tasa de Desempleo Abierto (%) según trimestre y año.</a:t>
            </a:r>
            <a:endParaRPr lang="es-ES" sz="32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303213" y="6335713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2013  y ECE 2014</a:t>
            </a:r>
          </a:p>
        </p:txBody>
      </p:sp>
      <p:sp>
        <p:nvSpPr>
          <p:cNvPr id="15364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5366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15367" name="12 Conector recto"/>
          <p:cNvCxnSpPr>
            <a:cxnSpLocks noChangeShapeType="1"/>
          </p:cNvCxnSpPr>
          <p:nvPr/>
        </p:nvCxnSpPr>
        <p:spPr bwMode="auto">
          <a:xfrm>
            <a:off x="4232275" y="1665288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1412776"/>
            <a:ext cx="7681912" cy="4934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2 Conector recto"/>
          <p:cNvCxnSpPr/>
          <p:nvPr/>
        </p:nvCxnSpPr>
        <p:spPr bwMode="auto">
          <a:xfrm>
            <a:off x="5025008" y="1556792"/>
            <a:ext cx="0" cy="468052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4078788" y="1916832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111.330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708147" y="2579688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89.123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809992" y="2500306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6,5           9,8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453330" y="3214686"/>
            <a:ext cx="1357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5,2            7,8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524240" y="164305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87.200</a:t>
            </a:r>
            <a:endParaRPr lang="es-ES" sz="1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667248" y="1643050"/>
            <a:ext cx="737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135.450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7310454" y="2285992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67.590</a:t>
            </a:r>
            <a:endParaRPr lang="es-ES" sz="12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8310586" y="2285992"/>
            <a:ext cx="729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110.660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Tasa de Desempleo Abierto (%) según trimestre y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Sexo.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303213" y="6335713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2013  y ECE 2014</a:t>
            </a:r>
          </a:p>
        </p:txBody>
      </p:sp>
      <p:sp>
        <p:nvSpPr>
          <p:cNvPr id="15364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5366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01" y="1803400"/>
            <a:ext cx="7486654" cy="410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28588" y="71414"/>
            <a:ext cx="96488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Tasa de Desempleo Abierto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Femenino(%)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según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trimestre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303213" y="6335713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2013  y ECE 2014</a:t>
            </a:r>
          </a:p>
        </p:txBody>
      </p:sp>
      <p:sp>
        <p:nvSpPr>
          <p:cNvPr id="15364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5366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8290" y="1571612"/>
            <a:ext cx="6914816" cy="4166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Tasa de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Ocupación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(%) según trimestre y año.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166654" y="6596063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2013  y ECE 2014</a:t>
            </a:r>
          </a:p>
        </p:txBody>
      </p:sp>
      <p:sp>
        <p:nvSpPr>
          <p:cNvPr id="16388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6389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6390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16393" name="2 Conector recto"/>
          <p:cNvCxnSpPr>
            <a:cxnSpLocks noChangeShapeType="1"/>
          </p:cNvCxnSpPr>
          <p:nvPr/>
        </p:nvCxnSpPr>
        <p:spPr bwMode="auto">
          <a:xfrm>
            <a:off x="631825" y="-819150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3" name="2 Conector recto"/>
          <p:cNvCxnSpPr/>
          <p:nvPr/>
        </p:nvCxnSpPr>
        <p:spPr bwMode="auto">
          <a:xfrm>
            <a:off x="4953000" y="1696740"/>
            <a:ext cx="23037" cy="458978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00" y="1730459"/>
            <a:ext cx="7286676" cy="484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CuadroTexto"/>
          <p:cNvSpPr txBox="1"/>
          <p:nvPr/>
        </p:nvSpPr>
        <p:spPr>
          <a:xfrm>
            <a:off x="7667644" y="1428736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1.287.722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946028" y="1500174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1.254.687</a:t>
            </a:r>
            <a:endParaRPr lang="es-PY" sz="1200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Tasa de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Ocupación (%)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según trimestre y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Sexo.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303213" y="6335713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2013  y ECE 2014</a:t>
            </a:r>
          </a:p>
        </p:txBody>
      </p:sp>
      <p:sp>
        <p:nvSpPr>
          <p:cNvPr id="15364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5366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9662" y="1797050"/>
            <a:ext cx="7534696" cy="391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18847</TotalTime>
  <Words>486</Words>
  <Application>Microsoft Office PowerPoint</Application>
  <PresentationFormat>A4 (210 x 297 mm)</PresentationFormat>
  <Paragraphs>98</Paragraphs>
  <Slides>16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NBI</dc:title>
  <dc:creator>Econ. Oscar Barrios</dc:creator>
  <cp:lastModifiedBy>Hector Lopez</cp:lastModifiedBy>
  <cp:revision>1612</cp:revision>
  <cp:lastPrinted>2013-12-04T10:32:59Z</cp:lastPrinted>
  <dcterms:created xsi:type="dcterms:W3CDTF">2002-04-29T23:34:06Z</dcterms:created>
  <dcterms:modified xsi:type="dcterms:W3CDTF">2015-04-15T13:18:22Z</dcterms:modified>
</cp:coreProperties>
</file>